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5" r:id="rId2"/>
  </p:sldMasterIdLst>
  <p:sldIdLst>
    <p:sldId id="256" r:id="rId3"/>
    <p:sldId id="257" r:id="rId4"/>
    <p:sldId id="268" r:id="rId5"/>
    <p:sldId id="269" r:id="rId6"/>
    <p:sldId id="260" r:id="rId7"/>
    <p:sldId id="261" r:id="rId8"/>
    <p:sldId id="262" r:id="rId9"/>
    <p:sldId id="263" r:id="rId10"/>
    <p:sldId id="264" r:id="rId11"/>
    <p:sldId id="265" r:id="rId12"/>
    <p:sldId id="266" r:id="rId13"/>
    <p:sldId id="267"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2" d="100"/>
          <a:sy n="112" d="100"/>
        </p:scale>
        <p:origin x="-1506" y="-7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presProps" Target="pres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10"/>
          <p:cNvPicPr>
            <a:picLocks noChangeAspect="1" noChangeArrowheads="1"/>
          </p:cNvPicPr>
          <p:nvPr/>
        </p:nvPicPr>
        <p:blipFill>
          <a:blip r:embed="rId2" cstate="print"/>
          <a:srcRect/>
          <a:stretch>
            <a:fillRect/>
          </a:stretch>
        </p:blipFill>
        <p:spPr bwMode="auto">
          <a:xfrm>
            <a:off x="0" y="0"/>
            <a:ext cx="990600" cy="904875"/>
          </a:xfrm>
          <a:prstGeom prst="rect">
            <a:avLst/>
          </a:prstGeom>
          <a:noFill/>
          <a:ln w="9525">
            <a:noFill/>
            <a:miter lim="800000"/>
            <a:headEnd/>
            <a:tailEnd/>
          </a:ln>
        </p:spPr>
      </p:pic>
      <p:sp>
        <p:nvSpPr>
          <p:cNvPr id="5" name="Line 11"/>
          <p:cNvSpPr>
            <a:spLocks noChangeShapeType="1"/>
          </p:cNvSpPr>
          <p:nvPr/>
        </p:nvSpPr>
        <p:spPr bwMode="auto">
          <a:xfrm>
            <a:off x="0" y="914400"/>
            <a:ext cx="5867400" cy="0"/>
          </a:xfrm>
          <a:prstGeom prst="line">
            <a:avLst/>
          </a:prstGeom>
          <a:noFill/>
          <a:ln w="76200">
            <a:solidFill>
              <a:srgbClr val="B41B1D"/>
            </a:solidFill>
            <a:round/>
            <a:headEnd/>
            <a:tailEnd/>
          </a:ln>
          <a:effectLst/>
        </p:spPr>
        <p:txBody>
          <a:bodyPr/>
          <a:lstStyle/>
          <a:p>
            <a:pPr>
              <a:defRPr/>
            </a:pPr>
            <a:endParaRPr lang="en-US" i="0"/>
          </a:p>
        </p:txBody>
      </p:sp>
      <p:sp>
        <p:nvSpPr>
          <p:cNvPr id="6" name="Rectangle 14"/>
          <p:cNvSpPr>
            <a:spLocks noChangeArrowheads="1"/>
          </p:cNvSpPr>
          <p:nvPr/>
        </p:nvSpPr>
        <p:spPr bwMode="auto">
          <a:xfrm>
            <a:off x="990600" y="0"/>
            <a:ext cx="8153400" cy="944563"/>
          </a:xfrm>
          <a:prstGeom prst="rect">
            <a:avLst/>
          </a:prstGeom>
          <a:solidFill>
            <a:srgbClr val="B41B1D"/>
          </a:solidFill>
          <a:ln w="9525">
            <a:solidFill>
              <a:srgbClr val="B41B1D"/>
            </a:solidFill>
            <a:miter lim="800000"/>
            <a:headEnd/>
            <a:tailEnd/>
          </a:ln>
          <a:effectLst/>
        </p:spPr>
        <p:txBody>
          <a:bodyPr wrap="none" anchor="ctr"/>
          <a:lstStyle/>
          <a:p>
            <a:pPr>
              <a:defRPr/>
            </a:pPr>
            <a:r>
              <a:rPr lang="en-US" i="0">
                <a:solidFill>
                  <a:schemeClr val="bg1"/>
                </a:solidFill>
              </a:rPr>
              <a:t>Cornell University</a:t>
            </a:r>
          </a:p>
          <a:p>
            <a:pPr>
              <a:defRPr/>
            </a:pPr>
            <a:r>
              <a:rPr lang="en-US" i="0">
                <a:solidFill>
                  <a:schemeClr val="bg1"/>
                </a:solidFill>
              </a:rPr>
              <a:t>Cornell Office for Research on Evaluation (CORE)</a:t>
            </a:r>
          </a:p>
        </p:txBody>
      </p:sp>
      <p:sp>
        <p:nvSpPr>
          <p:cNvPr id="5122" name="Rectangle 2"/>
          <p:cNvSpPr>
            <a:spLocks noGrp="1" noChangeArrowheads="1"/>
          </p:cNvSpPr>
          <p:nvPr>
            <p:ph type="ctrTitle"/>
          </p:nvPr>
        </p:nvSpPr>
        <p:spPr>
          <a:xfrm>
            <a:off x="685800" y="2130425"/>
            <a:ext cx="7772400" cy="1470025"/>
          </a:xfrm>
        </p:spPr>
        <p:txBody>
          <a:bodyPr/>
          <a:lstStyle>
            <a:lvl1pPr>
              <a:defRPr/>
            </a:lvl1pPr>
          </a:lstStyle>
          <a:p>
            <a:r>
              <a:rPr lang="en-US" smtClean="0"/>
              <a:t>Click to edit Master title style</a:t>
            </a:r>
            <a:endParaRPr lang="en-US"/>
          </a:p>
        </p:txBody>
      </p:sp>
      <p:sp>
        <p:nvSpPr>
          <p:cNvPr id="5123" name="Rectangle 3"/>
          <p:cNvSpPr>
            <a:spLocks noGrp="1" noChangeArrowheads="1"/>
          </p:cNvSpPr>
          <p:nvPr>
            <p:ph type="subTitle" idx="1"/>
          </p:nvPr>
        </p:nvSpPr>
        <p:spPr>
          <a:xfrm>
            <a:off x="1371600" y="3886200"/>
            <a:ext cx="6400800" cy="1752600"/>
          </a:xfrm>
        </p:spPr>
        <p:txBody>
          <a:bodyPr/>
          <a:lstStyle>
            <a:lvl1pPr marL="0" indent="0" algn="ctr">
              <a:buFontTx/>
              <a:buNone/>
              <a:defRPr/>
            </a:lvl1pPr>
          </a:lstStyle>
          <a:p>
            <a:r>
              <a:rPr lang="en-US" smtClean="0"/>
              <a:t>Click to edit Master subtitle style</a:t>
            </a:r>
            <a:endParaRPr lang="en-US"/>
          </a:p>
        </p:txBody>
      </p:sp>
      <p:sp>
        <p:nvSpPr>
          <p:cNvPr id="7" name="Rectangle 4"/>
          <p:cNvSpPr>
            <a:spLocks noGrp="1" noChangeArrowheads="1"/>
          </p:cNvSpPr>
          <p:nvPr>
            <p:ph type="dt" sz="half" idx="10"/>
          </p:nvPr>
        </p:nvSpPr>
        <p:spPr bwMode="auto">
          <a:xfrm>
            <a:off x="457200" y="6245225"/>
            <a:ext cx="2133600" cy="47625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defRPr sz="1400" i="0">
                <a:latin typeface="Arial" pitchFamily="34" charset="0"/>
              </a:defRPr>
            </a:lvl1pPr>
          </a:lstStyle>
          <a:p>
            <a:fld id="{FFC001D7-A52D-4025-9697-C2BDBD5CBA04}" type="datetimeFigureOut">
              <a:rPr lang="en-US" smtClean="0"/>
              <a:t>5/24/2014</a:t>
            </a:fld>
            <a:endParaRPr lang="en-US"/>
          </a:p>
        </p:txBody>
      </p:sp>
      <p:sp>
        <p:nvSpPr>
          <p:cNvPr id="8" name="Rectangle 5"/>
          <p:cNvSpPr>
            <a:spLocks noGrp="1" noChangeArrowheads="1"/>
          </p:cNvSpPr>
          <p:nvPr>
            <p:ph type="ftr" sz="quarter" idx="11"/>
          </p:nvPr>
        </p:nvSpPr>
        <p:spPr bwMode="auto">
          <a:xfrm>
            <a:off x="3124200" y="6245225"/>
            <a:ext cx="2895600" cy="47625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ctr">
              <a:defRPr sz="1400" i="0">
                <a:latin typeface="Arial" pitchFamily="34" charset="0"/>
              </a:defRPr>
            </a:lvl1pPr>
          </a:lstStyle>
          <a:p>
            <a:endParaRPr lang="en-US"/>
          </a:p>
        </p:txBody>
      </p:sp>
      <p:sp>
        <p:nvSpPr>
          <p:cNvPr id="9" name="Rectangle 6"/>
          <p:cNvSpPr>
            <a:spLocks noGrp="1" noChangeArrowheads="1"/>
          </p:cNvSpPr>
          <p:nvPr>
            <p:ph type="sldNum" sz="quarter" idx="12"/>
          </p:nvPr>
        </p:nvSpPr>
        <p:spPr bwMode="auto">
          <a:xfrm>
            <a:off x="6553200" y="6245225"/>
            <a:ext cx="2133600" cy="47625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r">
              <a:defRPr sz="1400" i="0">
                <a:latin typeface="Arial" pitchFamily="34" charset="0"/>
              </a:defRPr>
            </a:lvl1pPr>
          </a:lstStyle>
          <a:p>
            <a:fld id="{0ABD24FA-1157-47CC-A47A-778028875CC9}"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972300" y="0"/>
            <a:ext cx="2171700" cy="64770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0"/>
            <a:ext cx="6362700" cy="64770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990600" y="0"/>
            <a:ext cx="8153400" cy="9144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457200" y="1219200"/>
            <a:ext cx="8229600" cy="5257800"/>
          </a:xfrm>
        </p:spPr>
        <p:txBody>
          <a:bodyPr/>
          <a:lstStyle/>
          <a:p>
            <a:pPr lvl="0"/>
            <a:r>
              <a:rPr lang="en-US" noProof="0" smtClean="0"/>
              <a:t>Click icon to add table</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90600" y="0"/>
            <a:ext cx="8153400" cy="9144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219200"/>
            <a:ext cx="4038600" cy="5257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19200"/>
            <a:ext cx="4038600" cy="5257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1222F0B6-0206-423C-986D-6F734AFACE31}" type="datetimeFigureOut">
              <a:rPr lang="en-US" smtClean="0"/>
              <a:pPr/>
              <a:t>5/24/2014</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46524521-2EDF-40D2-A67B-BAAEE4F35378}" type="slidenum">
              <a:rPr lang="en-US" smtClean="0"/>
              <a:pPr/>
              <a:t>‹#›</a:t>
            </a:fld>
            <a:endParaRPr lang="en-US"/>
          </a:p>
        </p:txBody>
      </p:sp>
    </p:spTree>
    <p:extLst>
      <p:ext uri="{BB962C8B-B14F-4D97-AF65-F5344CB8AC3E}">
        <p14:creationId xmlns:p14="http://schemas.microsoft.com/office/powerpoint/2010/main" val="334435816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1222F0B6-0206-423C-986D-6F734AFACE31}" type="datetimeFigureOut">
              <a:rPr lang="en-US" smtClean="0"/>
              <a:pPr/>
              <a:t>5/24/2014</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46524521-2EDF-40D2-A67B-BAAEE4F35378}" type="slidenum">
              <a:rPr lang="en-US" smtClean="0"/>
              <a:pPr/>
              <a:t>‹#›</a:t>
            </a:fld>
            <a:endParaRPr lang="en-US"/>
          </a:p>
        </p:txBody>
      </p:sp>
    </p:spTree>
    <p:extLst>
      <p:ext uri="{BB962C8B-B14F-4D97-AF65-F5344CB8AC3E}">
        <p14:creationId xmlns:p14="http://schemas.microsoft.com/office/powerpoint/2010/main" val="201221242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1222F0B6-0206-423C-986D-6F734AFACE31}" type="datetimeFigureOut">
              <a:rPr lang="en-US" smtClean="0"/>
              <a:pPr/>
              <a:t>5/24/2014</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46524521-2EDF-40D2-A67B-BAAEE4F35378}" type="slidenum">
              <a:rPr lang="en-US" smtClean="0"/>
              <a:pPr/>
              <a:t>‹#›</a:t>
            </a:fld>
            <a:endParaRPr lang="en-US"/>
          </a:p>
        </p:txBody>
      </p:sp>
    </p:spTree>
    <p:extLst>
      <p:ext uri="{BB962C8B-B14F-4D97-AF65-F5344CB8AC3E}">
        <p14:creationId xmlns:p14="http://schemas.microsoft.com/office/powerpoint/2010/main" val="141782536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1222F0B6-0206-423C-986D-6F734AFACE31}" type="datetimeFigureOut">
              <a:rPr lang="en-US" smtClean="0"/>
              <a:pPr/>
              <a:t>5/24/2014</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46524521-2EDF-40D2-A67B-BAAEE4F35378}" type="slidenum">
              <a:rPr lang="en-US" smtClean="0"/>
              <a:pPr/>
              <a:t>‹#›</a:t>
            </a:fld>
            <a:endParaRPr lang="en-US"/>
          </a:p>
        </p:txBody>
      </p:sp>
    </p:spTree>
    <p:extLst>
      <p:ext uri="{BB962C8B-B14F-4D97-AF65-F5344CB8AC3E}">
        <p14:creationId xmlns:p14="http://schemas.microsoft.com/office/powerpoint/2010/main" val="365691870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a:xfrm>
            <a:off x="457200" y="6356350"/>
            <a:ext cx="2133600" cy="365125"/>
          </a:xfrm>
          <a:prstGeom prst="rect">
            <a:avLst/>
          </a:prstGeom>
        </p:spPr>
        <p:txBody>
          <a:bodyPr/>
          <a:lstStyle/>
          <a:p>
            <a:fld id="{1222F0B6-0206-423C-986D-6F734AFACE31}" type="datetimeFigureOut">
              <a:rPr lang="en-US" smtClean="0"/>
              <a:pPr/>
              <a:t>5/24/2014</a:t>
            </a:fld>
            <a:endParaRPr lang="en-US"/>
          </a:p>
        </p:txBody>
      </p:sp>
      <p:sp>
        <p:nvSpPr>
          <p:cNvPr id="8" name="Footer Placeholder 7"/>
          <p:cNvSpPr>
            <a:spLocks noGrp="1"/>
          </p:cNvSpPr>
          <p:nvPr>
            <p:ph type="ftr" sz="quarter" idx="11"/>
          </p:nvPr>
        </p:nvSpPr>
        <p:spPr>
          <a:xfrm>
            <a:off x="3124200" y="6356350"/>
            <a:ext cx="2895600" cy="365125"/>
          </a:xfrm>
          <a:prstGeom prst="rect">
            <a:avLst/>
          </a:prstGeom>
        </p:spPr>
        <p:txBody>
          <a:bodyPr/>
          <a:lstStyle/>
          <a:p>
            <a:endParaRPr lang="en-US"/>
          </a:p>
        </p:txBody>
      </p:sp>
      <p:sp>
        <p:nvSpPr>
          <p:cNvPr id="9" name="Slide Number Placeholder 8"/>
          <p:cNvSpPr>
            <a:spLocks noGrp="1"/>
          </p:cNvSpPr>
          <p:nvPr>
            <p:ph type="sldNum" sz="quarter" idx="12"/>
          </p:nvPr>
        </p:nvSpPr>
        <p:spPr>
          <a:xfrm>
            <a:off x="6553200" y="6356350"/>
            <a:ext cx="2133600" cy="365125"/>
          </a:xfrm>
          <a:prstGeom prst="rect">
            <a:avLst/>
          </a:prstGeom>
        </p:spPr>
        <p:txBody>
          <a:bodyPr/>
          <a:lstStyle/>
          <a:p>
            <a:fld id="{46524521-2EDF-40D2-A67B-BAAEE4F35378}" type="slidenum">
              <a:rPr lang="en-US" smtClean="0"/>
              <a:pPr/>
              <a:t>‹#›</a:t>
            </a:fld>
            <a:endParaRPr lang="en-US"/>
          </a:p>
        </p:txBody>
      </p:sp>
    </p:spTree>
    <p:extLst>
      <p:ext uri="{BB962C8B-B14F-4D97-AF65-F5344CB8AC3E}">
        <p14:creationId xmlns:p14="http://schemas.microsoft.com/office/powerpoint/2010/main" val="42377609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Date Placeholder 2"/>
          <p:cNvSpPr>
            <a:spLocks noGrp="1"/>
          </p:cNvSpPr>
          <p:nvPr>
            <p:ph type="dt" sz="half" idx="10"/>
          </p:nvPr>
        </p:nvSpPr>
        <p:spPr>
          <a:xfrm>
            <a:off x="457200" y="6356350"/>
            <a:ext cx="2133600" cy="365125"/>
          </a:xfrm>
          <a:prstGeom prst="rect">
            <a:avLst/>
          </a:prstGeom>
        </p:spPr>
        <p:txBody>
          <a:bodyPr/>
          <a:lstStyle/>
          <a:p>
            <a:fld id="{1222F0B6-0206-423C-986D-6F734AFACE31}" type="datetimeFigureOut">
              <a:rPr lang="en-US" smtClean="0"/>
              <a:pPr/>
              <a:t>5/24/2014</a:t>
            </a:fld>
            <a:endParaRPr lang="en-US"/>
          </a:p>
        </p:txBody>
      </p:sp>
      <p:sp>
        <p:nvSpPr>
          <p:cNvPr id="4" name="Footer Placeholder 3"/>
          <p:cNvSpPr>
            <a:spLocks noGrp="1"/>
          </p:cNvSpPr>
          <p:nvPr>
            <p:ph type="ftr" sz="quarter" idx="11"/>
          </p:nvPr>
        </p:nvSpPr>
        <p:spPr>
          <a:xfrm>
            <a:off x="3124200" y="6356350"/>
            <a:ext cx="2895600" cy="365125"/>
          </a:xfrm>
          <a:prstGeom prst="rect">
            <a:avLst/>
          </a:prstGeom>
        </p:spPr>
        <p:txBody>
          <a:bodyPr/>
          <a:lstStyle/>
          <a:p>
            <a:endParaRPr lang="en-US"/>
          </a:p>
        </p:txBody>
      </p:sp>
      <p:sp>
        <p:nvSpPr>
          <p:cNvPr id="5" name="Slide Number Placeholder 4"/>
          <p:cNvSpPr>
            <a:spLocks noGrp="1"/>
          </p:cNvSpPr>
          <p:nvPr>
            <p:ph type="sldNum" sz="quarter" idx="12"/>
          </p:nvPr>
        </p:nvSpPr>
        <p:spPr>
          <a:xfrm>
            <a:off x="6553200" y="6356350"/>
            <a:ext cx="2133600" cy="365125"/>
          </a:xfrm>
          <a:prstGeom prst="rect">
            <a:avLst/>
          </a:prstGeom>
        </p:spPr>
        <p:txBody>
          <a:bodyPr/>
          <a:lstStyle/>
          <a:p>
            <a:fld id="{46524521-2EDF-40D2-A67B-BAAEE4F35378}" type="slidenum">
              <a:rPr lang="en-US" smtClean="0"/>
              <a:pPr/>
              <a:t>‹#›</a:t>
            </a:fld>
            <a:endParaRPr lang="en-US"/>
          </a:p>
        </p:txBody>
      </p:sp>
    </p:spTree>
    <p:extLst>
      <p:ext uri="{BB962C8B-B14F-4D97-AF65-F5344CB8AC3E}">
        <p14:creationId xmlns:p14="http://schemas.microsoft.com/office/powerpoint/2010/main" val="377602636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p>
            <a:fld id="{1222F0B6-0206-423C-986D-6F734AFACE31}" type="datetimeFigureOut">
              <a:rPr lang="en-US" smtClean="0"/>
              <a:pPr/>
              <a:t>5/24/2014</a:t>
            </a:fld>
            <a:endParaRPr lang="en-US"/>
          </a:p>
        </p:txBody>
      </p:sp>
      <p:sp>
        <p:nvSpPr>
          <p:cNvPr id="3" name="Footer Placeholder 2"/>
          <p:cNvSpPr>
            <a:spLocks noGrp="1"/>
          </p:cNvSpPr>
          <p:nvPr>
            <p:ph type="ftr" sz="quarter" idx="11"/>
          </p:nvPr>
        </p:nvSpPr>
        <p:spPr>
          <a:xfrm>
            <a:off x="3124200" y="6356350"/>
            <a:ext cx="2895600" cy="365125"/>
          </a:xfrm>
          <a:prstGeom prst="rect">
            <a:avLst/>
          </a:prstGeom>
        </p:spPr>
        <p:txBody>
          <a:bodyPr/>
          <a:lstStyle/>
          <a:p>
            <a:endParaRPr lang="en-US"/>
          </a:p>
        </p:txBody>
      </p:sp>
      <p:sp>
        <p:nvSpPr>
          <p:cNvPr id="4" name="Slide Number Placeholder 3"/>
          <p:cNvSpPr>
            <a:spLocks noGrp="1"/>
          </p:cNvSpPr>
          <p:nvPr>
            <p:ph type="sldNum" sz="quarter" idx="12"/>
          </p:nvPr>
        </p:nvSpPr>
        <p:spPr>
          <a:xfrm>
            <a:off x="6553200" y="6356350"/>
            <a:ext cx="2133600" cy="365125"/>
          </a:xfrm>
          <a:prstGeom prst="rect">
            <a:avLst/>
          </a:prstGeom>
        </p:spPr>
        <p:txBody>
          <a:bodyPr/>
          <a:lstStyle/>
          <a:p>
            <a:fld id="{46524521-2EDF-40D2-A67B-BAAEE4F35378}" type="slidenum">
              <a:rPr lang="en-US" smtClean="0"/>
              <a:pPr/>
              <a:t>‹#›</a:t>
            </a:fld>
            <a:endParaRPr lang="en-US"/>
          </a:p>
        </p:txBody>
      </p:sp>
    </p:spTree>
    <p:extLst>
      <p:ext uri="{BB962C8B-B14F-4D97-AF65-F5344CB8AC3E}">
        <p14:creationId xmlns:p14="http://schemas.microsoft.com/office/powerpoint/2010/main" val="345766949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1222F0B6-0206-423C-986D-6F734AFACE31}" type="datetimeFigureOut">
              <a:rPr lang="en-US" smtClean="0"/>
              <a:pPr/>
              <a:t>5/24/2014</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46524521-2EDF-40D2-A67B-BAAEE4F35378}" type="slidenum">
              <a:rPr lang="en-US" smtClean="0"/>
              <a:pPr/>
              <a:t>‹#›</a:t>
            </a:fld>
            <a:endParaRPr lang="en-US"/>
          </a:p>
        </p:txBody>
      </p:sp>
    </p:spTree>
    <p:extLst>
      <p:ext uri="{BB962C8B-B14F-4D97-AF65-F5344CB8AC3E}">
        <p14:creationId xmlns:p14="http://schemas.microsoft.com/office/powerpoint/2010/main" val="1961008221"/>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1222F0B6-0206-423C-986D-6F734AFACE31}" type="datetimeFigureOut">
              <a:rPr lang="en-US" smtClean="0"/>
              <a:pPr/>
              <a:t>5/24/2014</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46524521-2EDF-40D2-A67B-BAAEE4F35378}" type="slidenum">
              <a:rPr lang="en-US" smtClean="0"/>
              <a:pPr/>
              <a:t>‹#›</a:t>
            </a:fld>
            <a:endParaRPr lang="en-US"/>
          </a:p>
        </p:txBody>
      </p:sp>
    </p:spTree>
    <p:extLst>
      <p:ext uri="{BB962C8B-B14F-4D97-AF65-F5344CB8AC3E}">
        <p14:creationId xmlns:p14="http://schemas.microsoft.com/office/powerpoint/2010/main" val="1509536361"/>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1222F0B6-0206-423C-986D-6F734AFACE31}" type="datetimeFigureOut">
              <a:rPr lang="en-US" smtClean="0"/>
              <a:pPr/>
              <a:t>5/24/2014</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46524521-2EDF-40D2-A67B-BAAEE4F35378}" type="slidenum">
              <a:rPr lang="en-US" smtClean="0"/>
              <a:pPr/>
              <a:t>‹#›</a:t>
            </a:fld>
            <a:endParaRPr lang="en-US"/>
          </a:p>
        </p:txBody>
      </p:sp>
    </p:spTree>
    <p:extLst>
      <p:ext uri="{BB962C8B-B14F-4D97-AF65-F5344CB8AC3E}">
        <p14:creationId xmlns:p14="http://schemas.microsoft.com/office/powerpoint/2010/main" val="684933378"/>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1222F0B6-0206-423C-986D-6F734AFACE31}" type="datetimeFigureOut">
              <a:rPr lang="en-US" smtClean="0"/>
              <a:pPr/>
              <a:t>5/24/2014</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46524521-2EDF-40D2-A67B-BAAEE4F35378}" type="slidenum">
              <a:rPr lang="en-US" smtClean="0"/>
              <a:pPr/>
              <a:t>‹#›</a:t>
            </a:fld>
            <a:endParaRPr lang="en-US"/>
          </a:p>
        </p:txBody>
      </p:sp>
    </p:spTree>
    <p:extLst>
      <p:ext uri="{BB962C8B-B14F-4D97-AF65-F5344CB8AC3E}">
        <p14:creationId xmlns:p14="http://schemas.microsoft.com/office/powerpoint/2010/main" val="19418503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19200"/>
            <a:ext cx="4038600" cy="5257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19200"/>
            <a:ext cx="4038600" cy="5257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382403665"/>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2.xml"/><Relationship Id="rId3" Type="http://schemas.openxmlformats.org/officeDocument/2006/relationships/slideLayout" Target="../slideLayouts/slideLayout17.xml"/><Relationship Id="rId7" Type="http://schemas.openxmlformats.org/officeDocument/2006/relationships/slideLayout" Target="../slideLayouts/slideLayout21.xml"/><Relationship Id="rId12" Type="http://schemas.openxmlformats.org/officeDocument/2006/relationships/theme" Target="../theme/theme2.xml"/><Relationship Id="rId2" Type="http://schemas.openxmlformats.org/officeDocument/2006/relationships/slideLayout" Target="../slideLayouts/slideLayout16.xml"/><Relationship Id="rId1" Type="http://schemas.openxmlformats.org/officeDocument/2006/relationships/slideLayout" Target="../slideLayouts/slideLayout15.xml"/><Relationship Id="rId6" Type="http://schemas.openxmlformats.org/officeDocument/2006/relationships/slideLayout" Target="../slideLayouts/slideLayout20.xml"/><Relationship Id="rId11" Type="http://schemas.openxmlformats.org/officeDocument/2006/relationships/slideLayout" Target="../slideLayouts/slideLayout25.xml"/><Relationship Id="rId5" Type="http://schemas.openxmlformats.org/officeDocument/2006/relationships/slideLayout" Target="../slideLayouts/slideLayout19.xml"/><Relationship Id="rId10" Type="http://schemas.openxmlformats.org/officeDocument/2006/relationships/slideLayout" Target="../slideLayouts/slideLayout24.xml"/><Relationship Id="rId4" Type="http://schemas.openxmlformats.org/officeDocument/2006/relationships/slideLayout" Target="../slideLayouts/slideLayout18.xml"/><Relationship Id="rId9" Type="http://schemas.openxmlformats.org/officeDocument/2006/relationships/slideLayout" Target="../slideLayouts/slideLayout23.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1026" name="Picture 5"/>
          <p:cNvPicPr>
            <a:picLocks noChangeAspect="1" noChangeArrowheads="1"/>
          </p:cNvPicPr>
          <p:nvPr/>
        </p:nvPicPr>
        <p:blipFill>
          <a:blip r:embed="rId16" cstate="print"/>
          <a:srcRect/>
          <a:stretch>
            <a:fillRect/>
          </a:stretch>
        </p:blipFill>
        <p:spPr bwMode="auto">
          <a:xfrm>
            <a:off x="0" y="0"/>
            <a:ext cx="990600" cy="904875"/>
          </a:xfrm>
          <a:prstGeom prst="rect">
            <a:avLst/>
          </a:prstGeom>
          <a:noFill/>
          <a:ln w="9525">
            <a:noFill/>
            <a:miter lim="800000"/>
            <a:headEnd/>
            <a:tailEnd/>
          </a:ln>
        </p:spPr>
      </p:pic>
      <p:sp>
        <p:nvSpPr>
          <p:cNvPr id="4102" name="Line 6"/>
          <p:cNvSpPr>
            <a:spLocks noChangeShapeType="1"/>
          </p:cNvSpPr>
          <p:nvPr/>
        </p:nvSpPr>
        <p:spPr bwMode="auto">
          <a:xfrm>
            <a:off x="0" y="914400"/>
            <a:ext cx="5867400" cy="0"/>
          </a:xfrm>
          <a:prstGeom prst="line">
            <a:avLst/>
          </a:prstGeom>
          <a:noFill/>
          <a:ln w="76200">
            <a:solidFill>
              <a:srgbClr val="B41B1D"/>
            </a:solidFill>
            <a:round/>
            <a:headEnd/>
            <a:tailEnd/>
          </a:ln>
          <a:effectLst/>
        </p:spPr>
        <p:txBody>
          <a:bodyPr/>
          <a:lstStyle/>
          <a:p>
            <a:pPr>
              <a:defRPr/>
            </a:pPr>
            <a:endParaRPr lang="en-US" i="0"/>
          </a:p>
        </p:txBody>
      </p:sp>
      <p:sp>
        <p:nvSpPr>
          <p:cNvPr id="1028" name="Rectangle 8"/>
          <p:cNvSpPr>
            <a:spLocks noGrp="1" noChangeArrowheads="1"/>
          </p:cNvSpPr>
          <p:nvPr>
            <p:ph type="title"/>
          </p:nvPr>
        </p:nvSpPr>
        <p:spPr bwMode="auto">
          <a:xfrm>
            <a:off x="990600" y="0"/>
            <a:ext cx="8153400" cy="9144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9" name="Rectangle 9"/>
          <p:cNvSpPr>
            <a:spLocks noGrp="1" noChangeArrowheads="1"/>
          </p:cNvSpPr>
          <p:nvPr>
            <p:ph type="body" idx="1"/>
          </p:nvPr>
        </p:nvSpPr>
        <p:spPr bwMode="auto">
          <a:xfrm>
            <a:off x="457200" y="1219200"/>
            <a:ext cx="8229600" cy="5257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Lst>
  <p:txStyles>
    <p:titleStyle>
      <a:lvl1pPr algn="l" rtl="0" eaLnBrk="1" fontAlgn="base" hangingPunct="1">
        <a:spcBef>
          <a:spcPct val="0"/>
        </a:spcBef>
        <a:spcAft>
          <a:spcPct val="0"/>
        </a:spcAft>
        <a:defRPr sz="2800">
          <a:solidFill>
            <a:srgbClr val="B41B1D"/>
          </a:solidFill>
          <a:latin typeface="+mj-lt"/>
          <a:ea typeface="+mj-ea"/>
          <a:cs typeface="+mj-cs"/>
        </a:defRPr>
      </a:lvl1pPr>
      <a:lvl2pPr algn="l" rtl="0" eaLnBrk="1" fontAlgn="base" hangingPunct="1">
        <a:spcBef>
          <a:spcPct val="0"/>
        </a:spcBef>
        <a:spcAft>
          <a:spcPct val="0"/>
        </a:spcAft>
        <a:defRPr sz="2800">
          <a:solidFill>
            <a:srgbClr val="B41B1D"/>
          </a:solidFill>
          <a:latin typeface="Arial" charset="0"/>
        </a:defRPr>
      </a:lvl2pPr>
      <a:lvl3pPr algn="l" rtl="0" eaLnBrk="1" fontAlgn="base" hangingPunct="1">
        <a:spcBef>
          <a:spcPct val="0"/>
        </a:spcBef>
        <a:spcAft>
          <a:spcPct val="0"/>
        </a:spcAft>
        <a:defRPr sz="2800">
          <a:solidFill>
            <a:srgbClr val="B41B1D"/>
          </a:solidFill>
          <a:latin typeface="Arial" charset="0"/>
        </a:defRPr>
      </a:lvl3pPr>
      <a:lvl4pPr algn="l" rtl="0" eaLnBrk="1" fontAlgn="base" hangingPunct="1">
        <a:spcBef>
          <a:spcPct val="0"/>
        </a:spcBef>
        <a:spcAft>
          <a:spcPct val="0"/>
        </a:spcAft>
        <a:defRPr sz="2800">
          <a:solidFill>
            <a:srgbClr val="B41B1D"/>
          </a:solidFill>
          <a:latin typeface="Arial" charset="0"/>
        </a:defRPr>
      </a:lvl4pPr>
      <a:lvl5pPr algn="l" rtl="0" eaLnBrk="1" fontAlgn="base" hangingPunct="1">
        <a:spcBef>
          <a:spcPct val="0"/>
        </a:spcBef>
        <a:spcAft>
          <a:spcPct val="0"/>
        </a:spcAft>
        <a:defRPr sz="2800">
          <a:solidFill>
            <a:srgbClr val="B41B1D"/>
          </a:solidFill>
          <a:latin typeface="Arial" charset="0"/>
        </a:defRPr>
      </a:lvl5pPr>
      <a:lvl6pPr marL="457200" algn="l" rtl="0" eaLnBrk="1" fontAlgn="base" hangingPunct="1">
        <a:spcBef>
          <a:spcPct val="0"/>
        </a:spcBef>
        <a:spcAft>
          <a:spcPct val="0"/>
        </a:spcAft>
        <a:defRPr sz="2800">
          <a:solidFill>
            <a:srgbClr val="B41B1D"/>
          </a:solidFill>
          <a:latin typeface="Arial" charset="0"/>
        </a:defRPr>
      </a:lvl6pPr>
      <a:lvl7pPr marL="914400" algn="l" rtl="0" eaLnBrk="1" fontAlgn="base" hangingPunct="1">
        <a:spcBef>
          <a:spcPct val="0"/>
        </a:spcBef>
        <a:spcAft>
          <a:spcPct val="0"/>
        </a:spcAft>
        <a:defRPr sz="2800">
          <a:solidFill>
            <a:srgbClr val="B41B1D"/>
          </a:solidFill>
          <a:latin typeface="Arial" charset="0"/>
        </a:defRPr>
      </a:lvl7pPr>
      <a:lvl8pPr marL="1371600" algn="l" rtl="0" eaLnBrk="1" fontAlgn="base" hangingPunct="1">
        <a:spcBef>
          <a:spcPct val="0"/>
        </a:spcBef>
        <a:spcAft>
          <a:spcPct val="0"/>
        </a:spcAft>
        <a:defRPr sz="2800">
          <a:solidFill>
            <a:srgbClr val="B41B1D"/>
          </a:solidFill>
          <a:latin typeface="Arial" charset="0"/>
        </a:defRPr>
      </a:lvl8pPr>
      <a:lvl9pPr marL="1828800" algn="l" rtl="0" eaLnBrk="1" fontAlgn="base" hangingPunct="1">
        <a:spcBef>
          <a:spcPct val="0"/>
        </a:spcBef>
        <a:spcAft>
          <a:spcPct val="0"/>
        </a:spcAft>
        <a:defRPr sz="2800">
          <a:solidFill>
            <a:srgbClr val="B41B1D"/>
          </a:solidFill>
          <a:latin typeface="Arial" charset="0"/>
        </a:defRPr>
      </a:lvl9pPr>
    </p:titleStyle>
    <p:bodyStyle>
      <a:lvl1pPr marL="342900" indent="-342900" algn="l" rtl="0" eaLnBrk="1" fontAlgn="base" hangingPunct="1">
        <a:spcBef>
          <a:spcPct val="20000"/>
        </a:spcBef>
        <a:spcAft>
          <a:spcPct val="0"/>
        </a:spcAft>
        <a:buChar char="•"/>
        <a:defRPr sz="28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143000" indent="-228600" algn="l" rtl="0" eaLnBrk="1" fontAlgn="base" hangingPunct="1">
        <a:spcBef>
          <a:spcPct val="20000"/>
        </a:spcBef>
        <a:spcAft>
          <a:spcPct val="0"/>
        </a:spcAft>
        <a:buChar char="•"/>
        <a:defRPr sz="2400">
          <a:solidFill>
            <a:schemeClr val="tx1"/>
          </a:solidFill>
          <a:latin typeface="+mn-lt"/>
        </a:defRPr>
      </a:lvl3pPr>
      <a:lvl4pPr marL="1600200" indent="-228600" algn="l" rtl="0" eaLnBrk="1" fontAlgn="base" hangingPunct="1">
        <a:spcBef>
          <a:spcPct val="20000"/>
        </a:spcBef>
        <a:spcAft>
          <a:spcPct val="0"/>
        </a:spcAft>
        <a:buChar char="–"/>
        <a:defRPr sz="2000">
          <a:solidFill>
            <a:schemeClr val="tx1"/>
          </a:solidFill>
          <a:latin typeface="+mn-lt"/>
        </a:defRPr>
      </a:lvl4pPr>
      <a:lvl5pPr marL="2057400" indent="-228600" algn="l" rtl="0" eaLnBrk="1" fontAlgn="base" hangingPunct="1">
        <a:spcBef>
          <a:spcPct val="20000"/>
        </a:spcBef>
        <a:spcAft>
          <a:spcPct val="0"/>
        </a:spcAft>
        <a:buChar char="»"/>
        <a:defRPr sz="2000">
          <a:solidFill>
            <a:schemeClr val="tx1"/>
          </a:solidFill>
          <a:latin typeface="+mn-lt"/>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704117136"/>
      </p:ext>
    </p:extLst>
  </p:cSld>
  <p:clrMap bg1="lt1" tx1="dk1" bg2="lt2" tx2="dk2" accent1="accent1" accent2="accent2" accent3="accent3" accent4="accent4" accent5="accent5" accent6="accent6" hlink="hlink" folHlink="folHlink"/>
  <p:sldLayoutIdLst>
    <p:sldLayoutId id="2147483676" r:id="rId1"/>
    <p:sldLayoutId id="2147483677" r:id="rId2"/>
    <p:sldLayoutId id="2147483678" r:id="rId3"/>
    <p:sldLayoutId id="2147483679" r:id="rId4"/>
    <p:sldLayoutId id="2147483680" r:id="rId5"/>
    <p:sldLayoutId id="2147483681" r:id="rId6"/>
    <p:sldLayoutId id="2147483682" r:id="rId7"/>
    <p:sldLayoutId id="2147483683" r:id="rId8"/>
    <p:sldLayoutId id="2147483684" r:id="rId9"/>
    <p:sldLayoutId id="2147483685" r:id="rId10"/>
    <p:sldLayoutId id="2147483686" r:id="rId11"/>
  </p:sldLayoutIdLst>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toptierevidence.org/solicitationreview-process/2-page-overview-of-our-solicitation-process-and-review-criteria" TargetMode="External"/><Relationship Id="rId2" Type="http://schemas.openxmlformats.org/officeDocument/2006/relationships/hyperlink" Target="http://coalition4evidence.org/"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www.heritage.org/research/reports/2011/07/evaluating-federal-social-programs-finding-out-what-works-and-what-does-not" TargetMode="Externa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ctr"/>
            <a:r>
              <a:rPr lang="en-US" dirty="0"/>
              <a:t>Evidence-Based Programs and the RCTs “Gold Standard” Debate: An Alternative Model</a:t>
            </a:r>
          </a:p>
        </p:txBody>
      </p:sp>
      <p:sp>
        <p:nvSpPr>
          <p:cNvPr id="4" name="Subtitle 2"/>
          <p:cNvSpPr>
            <a:spLocks noGrp="1"/>
          </p:cNvSpPr>
          <p:nvPr>
            <p:ph type="subTitle" idx="1"/>
          </p:nvPr>
        </p:nvSpPr>
        <p:spPr/>
        <p:txBody>
          <a:bodyPr/>
          <a:lstStyle/>
          <a:p>
            <a:r>
              <a:rPr lang="en-US" dirty="0" smtClean="0"/>
              <a:t>William M. Trochim</a:t>
            </a:r>
          </a:p>
          <a:p>
            <a:r>
              <a:rPr lang="en-US" sz="1800" dirty="0" smtClean="0"/>
              <a:t>Cornell University</a:t>
            </a:r>
          </a:p>
          <a:p>
            <a:endParaRPr lang="en-US" sz="1800" dirty="0"/>
          </a:p>
          <a:p>
            <a:r>
              <a:rPr lang="en-US" sz="1400" dirty="0" smtClean="0"/>
              <a:t>Presentation to the Centers for Disease Control and Prevention</a:t>
            </a:r>
          </a:p>
          <a:p>
            <a:r>
              <a:rPr lang="en-US" sz="1400" dirty="0" smtClean="0"/>
              <a:t>May 27, 2014</a:t>
            </a:r>
            <a:endParaRPr lang="en-US" dirty="0"/>
          </a:p>
        </p:txBody>
      </p:sp>
    </p:spTree>
    <p:extLst>
      <p:ext uri="{BB962C8B-B14F-4D97-AF65-F5344CB8AC3E}">
        <p14:creationId xmlns:p14="http://schemas.microsoft.com/office/powerpoint/2010/main" val="326676705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Additional Considerations</a:t>
            </a:r>
            <a:endParaRPr lang="en-US" dirty="0"/>
          </a:p>
        </p:txBody>
      </p:sp>
      <p:sp>
        <p:nvSpPr>
          <p:cNvPr id="3" name="Content Placeholder 2"/>
          <p:cNvSpPr>
            <a:spLocks noGrp="1"/>
          </p:cNvSpPr>
          <p:nvPr>
            <p:ph idx="1"/>
          </p:nvPr>
        </p:nvSpPr>
        <p:spPr/>
        <p:txBody>
          <a:bodyPr/>
          <a:lstStyle/>
          <a:p>
            <a:r>
              <a:rPr lang="en-US" sz="2400" dirty="0" smtClean="0"/>
              <a:t>The need for a detailed description and model of the ComPEAT program</a:t>
            </a:r>
          </a:p>
          <a:p>
            <a:pPr lvl="1"/>
            <a:r>
              <a:rPr lang="en-US" sz="2400" dirty="0" smtClean="0"/>
              <a:t>Could use well-established program documentation approaches</a:t>
            </a:r>
          </a:p>
          <a:p>
            <a:pPr lvl="2"/>
            <a:r>
              <a:rPr lang="en-US" sz="2000" dirty="0" smtClean="0"/>
              <a:t>Getting to Outcomes (GTO)</a:t>
            </a:r>
          </a:p>
          <a:p>
            <a:pPr lvl="2"/>
            <a:r>
              <a:rPr lang="en-US" sz="2000" dirty="0" smtClean="0"/>
              <a:t>Systems Evaluation Protocol (SEP)</a:t>
            </a:r>
          </a:p>
          <a:p>
            <a:pPr lvl="1"/>
            <a:r>
              <a:rPr lang="en-US" sz="2400" dirty="0" smtClean="0"/>
              <a:t>It’s unlikely there will be a close EBP match for many programs - every program is unique to some degree (proximal similarity)</a:t>
            </a:r>
          </a:p>
          <a:p>
            <a:r>
              <a:rPr lang="en-US" sz="2400" dirty="0" smtClean="0"/>
              <a:t>The danger of “creaming” in a ComPEAT</a:t>
            </a:r>
          </a:p>
          <a:p>
            <a:r>
              <a:rPr lang="en-US" sz="2400" dirty="0" smtClean="0"/>
              <a:t>The need for some audit procedures to assure quality of ComPEAT</a:t>
            </a:r>
            <a:endParaRPr lang="en-US" sz="2400" dirty="0"/>
          </a:p>
        </p:txBody>
      </p:sp>
    </p:spTree>
    <p:extLst>
      <p:ext uri="{BB962C8B-B14F-4D97-AF65-F5344CB8AC3E}">
        <p14:creationId xmlns:p14="http://schemas.microsoft.com/office/powerpoint/2010/main" val="352217651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Advantages of ComPEAT</a:t>
            </a:r>
            <a:endParaRPr lang="en-US" dirty="0"/>
          </a:p>
        </p:txBody>
      </p:sp>
      <p:sp>
        <p:nvSpPr>
          <p:cNvPr id="3" name="Content Placeholder 2"/>
          <p:cNvSpPr>
            <a:spLocks noGrp="1"/>
          </p:cNvSpPr>
          <p:nvPr>
            <p:ph idx="1"/>
          </p:nvPr>
        </p:nvSpPr>
        <p:spPr/>
        <p:txBody>
          <a:bodyPr/>
          <a:lstStyle/>
          <a:p>
            <a:r>
              <a:rPr lang="en-US" sz="2400" dirty="0" smtClean="0"/>
              <a:t>It acknowledges the potential value of evolved practice</a:t>
            </a:r>
          </a:p>
          <a:p>
            <a:r>
              <a:rPr lang="en-US" sz="2400" dirty="0" smtClean="0"/>
              <a:t>It encourages program variation and avoids the problem of program monocultures</a:t>
            </a:r>
          </a:p>
          <a:p>
            <a:r>
              <a:rPr lang="en-US" sz="2400" dirty="0" smtClean="0"/>
              <a:t>It deals with programs that are already being successfully implemented</a:t>
            </a:r>
          </a:p>
          <a:p>
            <a:r>
              <a:rPr lang="en-US" sz="2400" dirty="0" smtClean="0"/>
              <a:t>It may encourage better interventions</a:t>
            </a:r>
          </a:p>
          <a:p>
            <a:pPr lvl="1"/>
            <a:r>
              <a:rPr lang="en-US" sz="2400" dirty="0" smtClean="0"/>
              <a:t>It’s important to know if the practice-evolved program can compete with the EBP</a:t>
            </a:r>
          </a:p>
          <a:p>
            <a:r>
              <a:rPr lang="en-US" sz="2400" dirty="0" smtClean="0"/>
              <a:t>It provides a low-cost alternative to lots of RCTs – could do a cost comparison of ComPEAT vs EBP (even a marginally effective practice-evolved program may be more cost effective than a high-cost EBP)</a:t>
            </a:r>
            <a:endParaRPr lang="en-US" dirty="0"/>
          </a:p>
        </p:txBody>
      </p:sp>
    </p:spTree>
    <p:extLst>
      <p:ext uri="{BB962C8B-B14F-4D97-AF65-F5344CB8AC3E}">
        <p14:creationId xmlns:p14="http://schemas.microsoft.com/office/powerpoint/2010/main" val="282109746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Next Steps</a:t>
            </a:r>
            <a:endParaRPr lang="en-US" dirty="0"/>
          </a:p>
        </p:txBody>
      </p:sp>
      <p:sp>
        <p:nvSpPr>
          <p:cNvPr id="3" name="Content Placeholder 2"/>
          <p:cNvSpPr>
            <a:spLocks noGrp="1"/>
          </p:cNvSpPr>
          <p:nvPr>
            <p:ph idx="1"/>
          </p:nvPr>
        </p:nvSpPr>
        <p:spPr/>
        <p:txBody>
          <a:bodyPr/>
          <a:lstStyle/>
          <a:p>
            <a:r>
              <a:rPr lang="en-US" dirty="0" smtClean="0"/>
              <a:t>Develop some pilot studies of ComPEAT</a:t>
            </a:r>
          </a:p>
          <a:p>
            <a:r>
              <a:rPr lang="en-US" dirty="0" smtClean="0"/>
              <a:t>Integrate the ComPEAT idea into the existing EBP perspective</a:t>
            </a:r>
          </a:p>
          <a:p>
            <a:pPr lvl="1"/>
            <a:r>
              <a:rPr lang="en-US" dirty="0" smtClean="0"/>
              <a:t>ComPEATs are a way to identify potentially promising programs rapidly and at lower cost</a:t>
            </a:r>
          </a:p>
          <a:p>
            <a:pPr lvl="1"/>
            <a:r>
              <a:rPr lang="en-US" dirty="0" smtClean="0"/>
              <a:t>Have ComPEATs be a prerequisite, when appropriate, before mounting a new RCT</a:t>
            </a:r>
          </a:p>
          <a:p>
            <a:pPr lvl="1"/>
            <a:r>
              <a:rPr lang="en-US" dirty="0" smtClean="0"/>
              <a:t>Work with funders to set aside a proportion of evaluation funding reserved for EBPs to do ComPEATs as well</a:t>
            </a:r>
            <a:endParaRPr lang="en-US" dirty="0"/>
          </a:p>
        </p:txBody>
      </p:sp>
    </p:spTree>
    <p:extLst>
      <p:ext uri="{BB962C8B-B14F-4D97-AF65-F5344CB8AC3E}">
        <p14:creationId xmlns:p14="http://schemas.microsoft.com/office/powerpoint/2010/main" val="24423594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Overview</a:t>
            </a:r>
            <a:endParaRPr lang="en-US" dirty="0"/>
          </a:p>
        </p:txBody>
      </p:sp>
      <p:sp>
        <p:nvSpPr>
          <p:cNvPr id="3" name="Content Placeholder 2"/>
          <p:cNvSpPr>
            <a:spLocks noGrp="1"/>
          </p:cNvSpPr>
          <p:nvPr>
            <p:ph idx="1"/>
          </p:nvPr>
        </p:nvSpPr>
        <p:spPr/>
        <p:txBody>
          <a:bodyPr/>
          <a:lstStyle/>
          <a:p>
            <a:r>
              <a:rPr lang="en-US" sz="2000" dirty="0" smtClean="0"/>
              <a:t>Increased mandates for evidence-based programs (EBP)</a:t>
            </a:r>
          </a:p>
          <a:p>
            <a:r>
              <a:rPr lang="en-US" sz="2000" dirty="0" smtClean="0"/>
              <a:t>What </a:t>
            </a:r>
            <a:r>
              <a:rPr lang="en-US" sz="2000" dirty="0" smtClean="0"/>
              <a:t>constitutes evidence?</a:t>
            </a:r>
          </a:p>
          <a:p>
            <a:pPr lvl="1"/>
            <a:r>
              <a:rPr lang="en-US" sz="2000" dirty="0" smtClean="0"/>
              <a:t>the evidence “hierarchy”</a:t>
            </a:r>
          </a:p>
          <a:p>
            <a:r>
              <a:rPr lang="en-US" sz="2000" dirty="0" smtClean="0"/>
              <a:t>An </a:t>
            </a:r>
            <a:r>
              <a:rPr lang="en-US" sz="2000" dirty="0" smtClean="0"/>
              <a:t>Evolutionary Evaluation Perspective</a:t>
            </a:r>
          </a:p>
          <a:p>
            <a:pPr lvl="1"/>
            <a:r>
              <a:rPr lang="en-US" sz="2000" dirty="0" smtClean="0"/>
              <a:t>What is EE? (use papers from EERS and Denver and the EE paper)</a:t>
            </a:r>
          </a:p>
          <a:p>
            <a:pPr lvl="1"/>
            <a:r>
              <a:rPr lang="en-US" sz="2000" dirty="0" smtClean="0"/>
              <a:t>EE objections to RCT “gold standard” </a:t>
            </a:r>
          </a:p>
          <a:p>
            <a:pPr lvl="2"/>
            <a:r>
              <a:rPr lang="en-US" sz="1600" dirty="0" smtClean="0"/>
              <a:t>The importance of lifecycles and need for criteria for when to mount an RCT (ontogeny)</a:t>
            </a:r>
          </a:p>
          <a:p>
            <a:pPr lvl="2"/>
            <a:r>
              <a:rPr lang="en-US" sz="1600" dirty="0" smtClean="0"/>
              <a:t>The danger of monocultures (phylogeny)</a:t>
            </a:r>
          </a:p>
          <a:p>
            <a:r>
              <a:rPr lang="en-US" sz="2000" dirty="0" smtClean="0"/>
              <a:t>The ComPEAT option</a:t>
            </a:r>
          </a:p>
          <a:p>
            <a:pPr lvl="1"/>
            <a:r>
              <a:rPr lang="en-US" sz="2000" dirty="0" smtClean="0"/>
              <a:t>Competitive Practice Evaluation and Assessment Trials (ComPEAT whitepaper)</a:t>
            </a:r>
          </a:p>
          <a:p>
            <a:r>
              <a:rPr lang="en-US" sz="2000" dirty="0"/>
              <a:t>Next Steps</a:t>
            </a:r>
          </a:p>
          <a:p>
            <a:pPr lvl="2"/>
            <a:endParaRPr lang="en-US" sz="1600" dirty="0" smtClean="0"/>
          </a:p>
        </p:txBody>
      </p:sp>
    </p:spTree>
    <p:extLst>
      <p:ext uri="{BB962C8B-B14F-4D97-AF65-F5344CB8AC3E}">
        <p14:creationId xmlns:p14="http://schemas.microsoft.com/office/powerpoint/2010/main" val="37481243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Evidence and RCTs</a:t>
            </a:r>
            <a:endParaRPr lang="en-US" dirty="0"/>
          </a:p>
        </p:txBody>
      </p:sp>
      <p:sp>
        <p:nvSpPr>
          <p:cNvPr id="3" name="Content Placeholder 2"/>
          <p:cNvSpPr>
            <a:spLocks noGrp="1"/>
          </p:cNvSpPr>
          <p:nvPr>
            <p:ph idx="1"/>
          </p:nvPr>
        </p:nvSpPr>
        <p:spPr/>
        <p:txBody>
          <a:bodyPr/>
          <a:lstStyle/>
          <a:p>
            <a:r>
              <a:rPr lang="en-US" dirty="0" smtClean="0"/>
              <a:t>The evidence hierarchy</a:t>
            </a:r>
          </a:p>
          <a:p>
            <a:endParaRPr lang="en-US" dirty="0" smtClean="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28800" y="1905000"/>
            <a:ext cx="5486400" cy="39814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Rectangle 3"/>
          <p:cNvSpPr/>
          <p:nvPr/>
        </p:nvSpPr>
        <p:spPr>
          <a:xfrm>
            <a:off x="304800" y="6321623"/>
            <a:ext cx="4572000" cy="307777"/>
          </a:xfrm>
          <a:prstGeom prst="rect">
            <a:avLst/>
          </a:prstGeom>
        </p:spPr>
        <p:txBody>
          <a:bodyPr>
            <a:spAutoFit/>
          </a:bodyPr>
          <a:lstStyle/>
          <a:p>
            <a:r>
              <a:rPr lang="en-US" sz="1400" dirty="0"/>
              <a:t>http://en.wikipedia.org/wiki/Hierarchy_of_evidence</a:t>
            </a:r>
          </a:p>
        </p:txBody>
      </p:sp>
    </p:spTree>
    <p:extLst>
      <p:ext uri="{BB962C8B-B14F-4D97-AF65-F5344CB8AC3E}">
        <p14:creationId xmlns:p14="http://schemas.microsoft.com/office/powerpoint/2010/main" val="35401770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the Evidence Hierarchy gets interpreted </a:t>
            </a:r>
            <a:endParaRPr lang="en-US" dirty="0"/>
          </a:p>
        </p:txBody>
      </p:sp>
      <p:sp>
        <p:nvSpPr>
          <p:cNvPr id="3" name="Content Placeholder 2"/>
          <p:cNvSpPr>
            <a:spLocks noGrp="1"/>
          </p:cNvSpPr>
          <p:nvPr>
            <p:ph idx="1"/>
          </p:nvPr>
        </p:nvSpPr>
        <p:spPr/>
        <p:txBody>
          <a:bodyPr/>
          <a:lstStyle/>
          <a:p>
            <a:r>
              <a:rPr lang="en-US" dirty="0"/>
              <a:t>The Coalition for Evidence-Based (</a:t>
            </a:r>
            <a:r>
              <a:rPr lang="en-US" dirty="0">
                <a:hlinkClick r:id="rId2"/>
              </a:rPr>
              <a:t>http://coalition4evidence.org/</a:t>
            </a:r>
            <a:r>
              <a:rPr lang="en-US" dirty="0"/>
              <a:t>)</a:t>
            </a:r>
          </a:p>
          <a:p>
            <a:pPr lvl="1"/>
            <a:r>
              <a:rPr lang="en-US" dirty="0"/>
              <a:t>Top Tier Evidence</a:t>
            </a:r>
          </a:p>
          <a:p>
            <a:pPr lvl="2"/>
            <a:r>
              <a:rPr lang="en-US" dirty="0"/>
              <a:t>“The standard we use to evaluate candidates for the Top Tier, based on the Congressional legislative language, is:  “Interventions shown in well-conducted randomized controlled trials, preferably conducted in typical community settings, to produce sizeable, sustained benefits to participants and/or society.” (</a:t>
            </a:r>
            <a:r>
              <a:rPr lang="en-US" dirty="0">
                <a:hlinkClick r:id="rId3"/>
              </a:rPr>
              <a:t>http://toptierevidence.org/solicitationreview-process/2-page-overview-of-our-solicitation-process-and-review-criteria</a:t>
            </a:r>
            <a:r>
              <a:rPr lang="en-US" dirty="0"/>
              <a:t>) </a:t>
            </a:r>
          </a:p>
          <a:p>
            <a:endParaRPr lang="en-US" dirty="0"/>
          </a:p>
        </p:txBody>
      </p:sp>
    </p:spTree>
    <p:extLst>
      <p:ext uri="{BB962C8B-B14F-4D97-AF65-F5344CB8AC3E}">
        <p14:creationId xmlns:p14="http://schemas.microsoft.com/office/powerpoint/2010/main" val="13009335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Increased calls for mandates for RCTs</a:t>
            </a:r>
            <a:endParaRPr lang="en-US" dirty="0"/>
          </a:p>
        </p:txBody>
      </p:sp>
      <p:sp>
        <p:nvSpPr>
          <p:cNvPr id="3" name="Rectangle 2"/>
          <p:cNvSpPr/>
          <p:nvPr/>
        </p:nvSpPr>
        <p:spPr>
          <a:xfrm>
            <a:off x="1066800" y="2057400"/>
            <a:ext cx="6934200" cy="3139321"/>
          </a:xfrm>
          <a:prstGeom prst="rect">
            <a:avLst/>
          </a:prstGeom>
        </p:spPr>
        <p:txBody>
          <a:bodyPr wrap="square">
            <a:spAutoFit/>
          </a:bodyPr>
          <a:lstStyle/>
          <a:p>
            <a:r>
              <a:rPr lang="en-US" b="1" dirty="0" smtClean="0"/>
              <a:t>“When </a:t>
            </a:r>
            <a:r>
              <a:rPr lang="en-US" b="1" dirty="0"/>
              <a:t>authorizing a new program or reauthorizing an existing program, Congress should specifically mandate experimental evaluation of the program…Congress has the moral imperative to ensure that it allocates taxpayer dollars effectively. Experimental evaluations are the only way to determine to a high degree of certainty the effectiveness of social programs. Congress should not cave in to interest groups that are opposed to rigorous evaluation of their programs. Congress should mandate that all recipients of federal funding, if selected for participation, must cooperate with evaluations in order to receive future funding.”</a:t>
            </a:r>
            <a:endParaRPr lang="en-US" dirty="0"/>
          </a:p>
        </p:txBody>
      </p:sp>
      <p:sp>
        <p:nvSpPr>
          <p:cNvPr id="4" name="Rectangle 3"/>
          <p:cNvSpPr/>
          <p:nvPr/>
        </p:nvSpPr>
        <p:spPr>
          <a:xfrm>
            <a:off x="2286000" y="5555159"/>
            <a:ext cx="5867400" cy="769441"/>
          </a:xfrm>
          <a:prstGeom prst="rect">
            <a:avLst/>
          </a:prstGeom>
        </p:spPr>
        <p:txBody>
          <a:bodyPr wrap="square">
            <a:spAutoFit/>
          </a:bodyPr>
          <a:lstStyle/>
          <a:p>
            <a:r>
              <a:rPr lang="en-US" sz="1100" b="1" i="1" dirty="0" err="1" smtClean="0"/>
              <a:t>Muhlhaussen</a:t>
            </a:r>
            <a:r>
              <a:rPr lang="en-US" sz="1100" b="1" i="1" dirty="0" smtClean="0"/>
              <a:t>, D.B. (2011). Evaluating </a:t>
            </a:r>
            <a:r>
              <a:rPr lang="en-US" sz="1100" b="1" i="1" dirty="0"/>
              <a:t>Federal Social Programs: Finding Out What Works and What Does Not</a:t>
            </a:r>
            <a:r>
              <a:rPr lang="en-US" sz="1100" b="1" i="1" dirty="0" smtClean="0"/>
              <a:t>. </a:t>
            </a:r>
            <a:r>
              <a:rPr lang="en-US" sz="1100" b="1" i="1" dirty="0"/>
              <a:t>Heritage Foundation, Backgrounder #</a:t>
            </a:r>
            <a:r>
              <a:rPr lang="en-US" sz="1100" b="1" i="1" dirty="0" smtClean="0"/>
              <a:t>2578, </a:t>
            </a:r>
            <a:r>
              <a:rPr lang="en-US" sz="1100" b="1" i="1" dirty="0">
                <a:hlinkClick r:id="rId2"/>
              </a:rPr>
              <a:t>http://</a:t>
            </a:r>
            <a:r>
              <a:rPr lang="en-US" sz="1100" b="1" i="1" dirty="0" smtClean="0">
                <a:hlinkClick r:id="rId2"/>
              </a:rPr>
              <a:t>www.heritage.org/research/reports/2011/07/evaluating-federal-social-programs-finding-out-what-works-and-what-does-not</a:t>
            </a:r>
            <a:r>
              <a:rPr lang="en-US" sz="1100" b="1" i="1" dirty="0" smtClean="0"/>
              <a:t> </a:t>
            </a:r>
            <a:endParaRPr lang="en-US" sz="1100" i="1" dirty="0"/>
          </a:p>
        </p:txBody>
      </p:sp>
      <p:sp>
        <p:nvSpPr>
          <p:cNvPr id="5" name="TextBox 4"/>
          <p:cNvSpPr txBox="1"/>
          <p:nvPr/>
        </p:nvSpPr>
        <p:spPr>
          <a:xfrm>
            <a:off x="762000" y="1371600"/>
            <a:ext cx="5442516" cy="369332"/>
          </a:xfrm>
          <a:prstGeom prst="rect">
            <a:avLst/>
          </a:prstGeom>
          <a:noFill/>
        </p:spPr>
        <p:txBody>
          <a:bodyPr wrap="none" rtlCol="0">
            <a:spAutoFit/>
          </a:bodyPr>
          <a:lstStyle/>
          <a:p>
            <a:r>
              <a:rPr lang="en-US" dirty="0" smtClean="0"/>
              <a:t>One example of the type of pressure being exerted:</a:t>
            </a:r>
            <a:endParaRPr lang="en-US" dirty="0"/>
          </a:p>
        </p:txBody>
      </p:sp>
    </p:spTree>
    <p:extLst>
      <p:ext uri="{BB962C8B-B14F-4D97-AF65-F5344CB8AC3E}">
        <p14:creationId xmlns:p14="http://schemas.microsoft.com/office/powerpoint/2010/main" val="27789349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Standard Objections to RCTs</a:t>
            </a:r>
            <a:endParaRPr lang="en-US" dirty="0"/>
          </a:p>
        </p:txBody>
      </p:sp>
      <p:sp>
        <p:nvSpPr>
          <p:cNvPr id="3" name="Content Placeholder 2"/>
          <p:cNvSpPr>
            <a:spLocks noGrp="1"/>
          </p:cNvSpPr>
          <p:nvPr>
            <p:ph idx="1"/>
          </p:nvPr>
        </p:nvSpPr>
        <p:spPr/>
        <p:txBody>
          <a:bodyPr/>
          <a:lstStyle/>
          <a:p>
            <a:r>
              <a:rPr lang="en-US" dirty="0" smtClean="0"/>
              <a:t>Too difficult to do – cannot be implemented in many contexts</a:t>
            </a:r>
          </a:p>
          <a:p>
            <a:r>
              <a:rPr lang="en-US" dirty="0" smtClean="0"/>
              <a:t>Too expensive</a:t>
            </a:r>
          </a:p>
          <a:p>
            <a:r>
              <a:rPr lang="en-US" dirty="0" smtClean="0"/>
              <a:t>Too artificial – not </a:t>
            </a:r>
            <a:r>
              <a:rPr lang="en-US" dirty="0" err="1" smtClean="0"/>
              <a:t>generalizeable</a:t>
            </a:r>
            <a:endParaRPr lang="en-US" dirty="0" smtClean="0"/>
          </a:p>
          <a:p>
            <a:r>
              <a:rPr lang="en-US" dirty="0" smtClean="0"/>
              <a:t>Too simplistic – don’t capture dynamic complexity</a:t>
            </a:r>
          </a:p>
        </p:txBody>
      </p:sp>
    </p:spTree>
    <p:extLst>
      <p:ext uri="{BB962C8B-B14F-4D97-AF65-F5344CB8AC3E}">
        <p14:creationId xmlns:p14="http://schemas.microsoft.com/office/powerpoint/2010/main" val="27662034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Evolutionary Evaluation Objections to RCTs</a:t>
            </a:r>
            <a:endParaRPr lang="en-US" dirty="0"/>
          </a:p>
        </p:txBody>
      </p:sp>
      <p:sp>
        <p:nvSpPr>
          <p:cNvPr id="3" name="Content Placeholder 2"/>
          <p:cNvSpPr>
            <a:spLocks noGrp="1"/>
          </p:cNvSpPr>
          <p:nvPr>
            <p:ph idx="1"/>
          </p:nvPr>
        </p:nvSpPr>
        <p:spPr/>
        <p:txBody>
          <a:bodyPr/>
          <a:lstStyle/>
          <a:p>
            <a:r>
              <a:rPr lang="en-US" sz="2400" dirty="0" smtClean="0"/>
              <a:t>Ontogeny Objection</a:t>
            </a:r>
          </a:p>
          <a:p>
            <a:pPr lvl="1"/>
            <a:r>
              <a:rPr lang="en-US" sz="2400" dirty="0"/>
              <a:t>RCTs need to be linked to the lifecycle phase of the development of a program</a:t>
            </a:r>
          </a:p>
          <a:p>
            <a:pPr lvl="1"/>
            <a:r>
              <a:rPr lang="en-US" sz="2400" dirty="0" smtClean="0"/>
              <a:t>Programs naturally develop through different phases</a:t>
            </a:r>
          </a:p>
          <a:p>
            <a:pPr lvl="1"/>
            <a:r>
              <a:rPr lang="en-US" sz="2400" dirty="0" smtClean="0"/>
              <a:t>The danger of “premature experimentation”</a:t>
            </a:r>
          </a:p>
          <a:p>
            <a:pPr lvl="1"/>
            <a:r>
              <a:rPr lang="en-US" sz="2400" dirty="0" smtClean="0"/>
              <a:t>The need for more rigorous standards for RCTs</a:t>
            </a:r>
          </a:p>
          <a:p>
            <a:r>
              <a:rPr lang="en-US" sz="2400" dirty="0" smtClean="0"/>
              <a:t>Phylogeny Objection</a:t>
            </a:r>
          </a:p>
          <a:p>
            <a:pPr lvl="1"/>
            <a:r>
              <a:rPr lang="en-US" sz="2400" dirty="0"/>
              <a:t>Mandates for EBP can lead to significant reductions in variation</a:t>
            </a:r>
          </a:p>
          <a:p>
            <a:pPr lvl="1"/>
            <a:r>
              <a:rPr lang="en-US" sz="2400" dirty="0" smtClean="0"/>
              <a:t>Variation is essential for evolution to occur: no variation, no evolution</a:t>
            </a:r>
          </a:p>
          <a:p>
            <a:pPr lvl="1"/>
            <a:r>
              <a:rPr lang="en-US" sz="2400" dirty="0" smtClean="0"/>
              <a:t>The evolutionary danger of monocultures</a:t>
            </a:r>
          </a:p>
          <a:p>
            <a:endParaRPr lang="en-US" sz="2400" dirty="0"/>
          </a:p>
        </p:txBody>
      </p:sp>
    </p:spTree>
    <p:extLst>
      <p:ext uri="{BB962C8B-B14F-4D97-AF65-F5344CB8AC3E}">
        <p14:creationId xmlns:p14="http://schemas.microsoft.com/office/powerpoint/2010/main" val="323501194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 </a:t>
            </a:r>
            <a:r>
              <a:rPr lang="en-US" u="sng" dirty="0" smtClean="0"/>
              <a:t>Com</a:t>
            </a:r>
            <a:r>
              <a:rPr lang="en-US" dirty="0" smtClean="0"/>
              <a:t>petitive </a:t>
            </a:r>
            <a:r>
              <a:rPr lang="en-US" u="sng" dirty="0" smtClean="0"/>
              <a:t>P</a:t>
            </a:r>
            <a:r>
              <a:rPr lang="en-US" dirty="0" smtClean="0"/>
              <a:t>ractice </a:t>
            </a:r>
            <a:r>
              <a:rPr lang="en-US" u="sng" dirty="0" smtClean="0"/>
              <a:t>E</a:t>
            </a:r>
            <a:r>
              <a:rPr lang="en-US" dirty="0" smtClean="0"/>
              <a:t>valuation &amp; </a:t>
            </a:r>
            <a:r>
              <a:rPr lang="en-US" u="sng" dirty="0" smtClean="0"/>
              <a:t>A</a:t>
            </a:r>
            <a:r>
              <a:rPr lang="en-US" dirty="0" smtClean="0"/>
              <a:t>ssessment </a:t>
            </a:r>
            <a:r>
              <a:rPr lang="en-US" u="sng" dirty="0" smtClean="0"/>
              <a:t>T</a:t>
            </a:r>
            <a:r>
              <a:rPr lang="en-US" dirty="0" smtClean="0"/>
              <a:t>rial (ComPEAT)</a:t>
            </a:r>
            <a:endParaRPr lang="en-US" dirty="0"/>
          </a:p>
        </p:txBody>
      </p:sp>
      <p:sp>
        <p:nvSpPr>
          <p:cNvPr id="3" name="Content Placeholder 2"/>
          <p:cNvSpPr>
            <a:spLocks noGrp="1"/>
          </p:cNvSpPr>
          <p:nvPr>
            <p:ph idx="1"/>
          </p:nvPr>
        </p:nvSpPr>
        <p:spPr/>
        <p:txBody>
          <a:bodyPr/>
          <a:lstStyle/>
          <a:p>
            <a:r>
              <a:rPr lang="en-US" sz="2400" dirty="0"/>
              <a:t>Designed for situations where practitioners believe they have a program that can </a:t>
            </a:r>
            <a:r>
              <a:rPr lang="en-US" sz="2400" dirty="0" smtClean="0"/>
              <a:t>successfully compete </a:t>
            </a:r>
            <a:r>
              <a:rPr lang="en-US" sz="2400" dirty="0"/>
              <a:t>with the </a:t>
            </a:r>
            <a:r>
              <a:rPr lang="en-US" sz="2400" dirty="0" smtClean="0"/>
              <a:t>EB program(s</a:t>
            </a:r>
            <a:r>
              <a:rPr lang="en-US" sz="2400" dirty="0"/>
              <a:t>)</a:t>
            </a:r>
          </a:p>
          <a:p>
            <a:pPr lvl="1"/>
            <a:r>
              <a:rPr lang="en-US" sz="2400" dirty="0"/>
              <a:t>Most appropriate when EBPs are mandated (in fact or in practice</a:t>
            </a:r>
            <a:r>
              <a:rPr lang="en-US" sz="2400" dirty="0" smtClean="0"/>
              <a:t>)</a:t>
            </a:r>
          </a:p>
          <a:p>
            <a:r>
              <a:rPr lang="en-US" sz="2400" dirty="0" smtClean="0"/>
              <a:t>Most practitioner-driven programs do not have the resources/expertise to conduct an RCT</a:t>
            </a:r>
          </a:p>
          <a:p>
            <a:r>
              <a:rPr lang="en-US" sz="2400" dirty="0" smtClean="0"/>
              <a:t>Compares practice-evolved program to compete directly with relevant EBP</a:t>
            </a:r>
          </a:p>
          <a:p>
            <a:r>
              <a:rPr lang="en-US" sz="2400" dirty="0" smtClean="0"/>
              <a:t>Does not require control groups</a:t>
            </a:r>
          </a:p>
          <a:p>
            <a:r>
              <a:rPr lang="en-US" sz="2400" dirty="0" smtClean="0"/>
              <a:t>Allows current practice-evolved program to be conducted as normal except for the addition of pre-post measurement of key outcome(s)</a:t>
            </a:r>
            <a:endParaRPr lang="en-US" dirty="0" smtClean="0"/>
          </a:p>
          <a:p>
            <a:endParaRPr lang="en-US" dirty="0" smtClean="0"/>
          </a:p>
          <a:p>
            <a:pPr lvl="1"/>
            <a:endParaRPr lang="en-US" dirty="0"/>
          </a:p>
        </p:txBody>
      </p:sp>
    </p:spTree>
    <p:extLst>
      <p:ext uri="{BB962C8B-B14F-4D97-AF65-F5344CB8AC3E}">
        <p14:creationId xmlns:p14="http://schemas.microsoft.com/office/powerpoint/2010/main" val="1364747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Steps in a ComPEAT</a:t>
            </a:r>
            <a:endParaRPr lang="en-US" dirty="0"/>
          </a:p>
        </p:txBody>
      </p:sp>
      <p:sp>
        <p:nvSpPr>
          <p:cNvPr id="3" name="Content Placeholder 2"/>
          <p:cNvSpPr>
            <a:spLocks noGrp="1"/>
          </p:cNvSpPr>
          <p:nvPr>
            <p:ph idx="1"/>
          </p:nvPr>
        </p:nvSpPr>
        <p:spPr/>
        <p:txBody>
          <a:bodyPr/>
          <a:lstStyle/>
          <a:p>
            <a:r>
              <a:rPr lang="en-US" sz="2000" dirty="0" smtClean="0"/>
              <a:t>If necessary, practitioners </a:t>
            </a:r>
            <a:r>
              <a:rPr lang="en-US" sz="2000" dirty="0"/>
              <a:t>petition for an exception to </a:t>
            </a:r>
            <a:r>
              <a:rPr lang="en-US" sz="2000" dirty="0" smtClean="0"/>
              <a:t>the mandate in order to </a:t>
            </a:r>
            <a:r>
              <a:rPr lang="en-US" sz="2000" dirty="0"/>
              <a:t>conduct a ComPEAT</a:t>
            </a:r>
          </a:p>
          <a:p>
            <a:r>
              <a:rPr lang="en-US" sz="2000" dirty="0"/>
              <a:t>Identify mandated EBP(s) that is/are most directly related to the trial program</a:t>
            </a:r>
          </a:p>
          <a:p>
            <a:r>
              <a:rPr lang="en-US" sz="2000" dirty="0"/>
              <a:t>Identify outcome(s) in the definitive EBP </a:t>
            </a:r>
            <a:r>
              <a:rPr lang="en-US" sz="2000" dirty="0" smtClean="0"/>
              <a:t>trial(s) </a:t>
            </a:r>
            <a:r>
              <a:rPr lang="en-US" sz="2000" dirty="0"/>
              <a:t>on which EBP program showed significant treatment </a:t>
            </a:r>
            <a:r>
              <a:rPr lang="en-US" sz="2000" dirty="0" smtClean="0"/>
              <a:t>effects</a:t>
            </a:r>
          </a:p>
          <a:p>
            <a:r>
              <a:rPr lang="en-US" sz="2000" dirty="0" smtClean="0"/>
              <a:t>Conduct trial program as normally done</a:t>
            </a:r>
          </a:p>
          <a:p>
            <a:r>
              <a:rPr lang="en-US" sz="2000" dirty="0" smtClean="0"/>
              <a:t>Measure outcome(s) pre-post</a:t>
            </a:r>
          </a:p>
          <a:p>
            <a:r>
              <a:rPr lang="en-US" sz="2000" dirty="0" smtClean="0"/>
              <a:t>Estimate ES for trial program</a:t>
            </a:r>
          </a:p>
          <a:p>
            <a:r>
              <a:rPr lang="en-US" sz="2000" dirty="0" smtClean="0"/>
              <a:t>Statistically compare trial ES with EBP ES</a:t>
            </a:r>
          </a:p>
          <a:p>
            <a:r>
              <a:rPr lang="en-US" sz="2000" dirty="0" smtClean="0"/>
              <a:t>If no statistical difference or trial program &gt; EBP program, the ComPEAT is considered successful and the program is considered to be a candidate for funding of a more definitive experimental test</a:t>
            </a:r>
            <a:endParaRPr lang="en-US" dirty="0"/>
          </a:p>
        </p:txBody>
      </p:sp>
    </p:spTree>
    <p:extLst>
      <p:ext uri="{BB962C8B-B14F-4D97-AF65-F5344CB8AC3E}">
        <p14:creationId xmlns:p14="http://schemas.microsoft.com/office/powerpoint/2010/main" val="1292255767"/>
      </p:ext>
    </p:extLst>
  </p:cSld>
  <p:clrMapOvr>
    <a:masterClrMapping/>
  </p:clrMapOvr>
</p:sld>
</file>

<file path=ppt/theme/theme1.xml><?xml version="1.0" encoding="utf-8"?>
<a:theme xmlns:a="http://schemas.openxmlformats.org/drawingml/2006/main" name="1_Default Design">
  <a:themeElements>
    <a:clrScheme name="1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 Systems Approach to Planning Evaluations</Template>
  <TotalTime>307</TotalTime>
  <Words>866</Words>
  <Application>Microsoft Office PowerPoint</Application>
  <PresentationFormat>On-screen Show (4:3)</PresentationFormat>
  <Paragraphs>81</Paragraphs>
  <Slides>12</Slides>
  <Notes>0</Notes>
  <HiddenSlides>0</HiddenSlides>
  <MMClips>0</MMClips>
  <ScaleCrop>false</ScaleCrop>
  <HeadingPairs>
    <vt:vector size="4" baseType="variant">
      <vt:variant>
        <vt:lpstr>Theme</vt:lpstr>
      </vt:variant>
      <vt:variant>
        <vt:i4>2</vt:i4>
      </vt:variant>
      <vt:variant>
        <vt:lpstr>Slide Titles</vt:lpstr>
      </vt:variant>
      <vt:variant>
        <vt:i4>12</vt:i4>
      </vt:variant>
    </vt:vector>
  </HeadingPairs>
  <TitlesOfParts>
    <vt:vector size="14" baseType="lpstr">
      <vt:lpstr>1_Default Design</vt:lpstr>
      <vt:lpstr>Custom Design</vt:lpstr>
      <vt:lpstr>Evidence-Based Programs and the RCTs “Gold Standard” Debate: An Alternative Model</vt:lpstr>
      <vt:lpstr>Overview</vt:lpstr>
      <vt:lpstr>Evidence and RCTs</vt:lpstr>
      <vt:lpstr>How the Evidence Hierarchy gets interpreted </vt:lpstr>
      <vt:lpstr>Increased calls for mandates for RCTs</vt:lpstr>
      <vt:lpstr>Standard Objections to RCTs</vt:lpstr>
      <vt:lpstr>Evolutionary Evaluation Objections to RCTs</vt:lpstr>
      <vt:lpstr>A Competitive Practice Evaluation &amp; Assessment Trial (ComPEAT)</vt:lpstr>
      <vt:lpstr>Steps in a ComPEAT</vt:lpstr>
      <vt:lpstr>Additional Considerations</vt:lpstr>
      <vt:lpstr>Advantages of ComPEAT</vt:lpstr>
      <vt:lpstr>Next Steps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Evidence-Based Programs and the RCTs “Gold Standard” Debate: An Alternative Model</dc:title>
  <dc:creator>William Trochim</dc:creator>
  <cp:lastModifiedBy>William Trochim</cp:lastModifiedBy>
  <cp:revision>12</cp:revision>
  <dcterms:created xsi:type="dcterms:W3CDTF">2014-05-20T05:00:55Z</dcterms:created>
  <dcterms:modified xsi:type="dcterms:W3CDTF">2014-05-24T23:55:49Z</dcterms:modified>
</cp:coreProperties>
</file>